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4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D2438-DC86-6869-F097-47C13B50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BD75F9-BB69-253D-C0FE-BE25257C48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96D5D-D267-8561-1861-8906EA7C0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C1CE9-E068-BC43-505C-1336993E7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B31DE-C1CF-7478-8069-5CDABCC97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901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D10DD-9186-C53C-7643-6284BAFAF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36F099-8515-62D0-AD6A-AEA6D7A798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CD6FC8-48EA-67E8-8CA9-4AD63E16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C9E3E-E330-6F91-B90B-E8EDB5D2F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5B1C1-6D4F-6BE4-B74F-6551246FD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625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7AA9B5-F5AD-132B-D6E0-04EF744E83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168A5F-9E4A-1E3F-E75C-9DD88D53E2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65A38-10F3-4D75-DA41-9612FA406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7B750-0EAF-5D00-89CF-ECA7B003C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3062C-650C-5629-A591-8ED0E63C9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83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46D6D-DA35-47CB-B023-4C6CB7947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E869E-7F35-462E-237C-6735616B0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59653-8C62-F7BA-7571-BF8ADCF5C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47829C-E157-648A-CDA8-C1FDD8C3A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2844C-020F-52E6-762A-9C82D9AE0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B2CAC-52E0-EC47-3111-39938DCC7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1A6CE5-5F29-F9A4-B3AA-2D5B9A095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7D3AA-60A6-D219-F829-81DC2AE2E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95001-9C76-FD28-5A13-9B00CCD5A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3FB62-34D0-EDC9-A8C8-29C278611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008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5661E-73B0-4244-AC0B-61061AB41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AEDF4-D11F-7B0D-2D0C-39402B411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4EC706-5E6A-8211-D922-1816B17D48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4F515C-3F32-1CA5-4320-B68FD67A7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C8A297-6A2B-E769-FB90-A3BCF8C4A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F8C8D3-9645-5475-8F0E-71D8A6759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27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C7246-EE8D-ED13-FF63-BB7358115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02C03A-4DF0-3137-CA34-C42BAF4BA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9B16B-20B2-1149-A130-A15152666F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8C0419-4198-A5A3-7CE1-322030B7ED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D5E2A0-6D78-D91C-CABA-69D1DF543A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4F5171-C7A7-928B-DA75-3D8C77FFC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B80132-7671-2F3C-53E8-5FAA8A3EA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FBB955-5288-7D8B-0378-85C8AD8FF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04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C7FD4-A17B-CF65-44DA-D36154F78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CA8074-8A41-355F-F427-7A0B65DE2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B4C412-C7DD-CAB4-E439-CC24BE700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9B12CC-8102-1D27-EC6B-2FCF40160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086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70B9D1-DC83-ECA2-9DB6-3E1C21FDD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5E0984-5B03-C19C-4557-8BC73DB01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E9A7D-1964-2DF0-A329-94634AB21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792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A2AC6-64E7-E711-BF42-EFE25BC64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3599D-6462-FAE6-C7CB-61322080A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DBC1EF-9680-118E-3B57-D4EB1AC84B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B10961-0DBD-A6CA-9C02-A6AA0F8F9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C12AFE-994C-642B-093D-CE2982D91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F31988-8906-6923-E861-73CA1F3CB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181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9DA22-9164-0760-E8B8-510EAD2BB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6FDCC4-F0FB-736B-0B4C-7C40225661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7DFA94-84A3-4A67-2353-4700261292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AD429-A358-BD71-6B2E-25D9B187A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D0C15A-156D-721A-9B61-38F293745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90CCA-377A-714A-F5FF-4B72503BD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04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65F3F4-B4C3-52EB-8362-A297B6636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742368-35F4-E7DE-1A61-D7E894DD2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F1022-733F-CE9F-435B-7A2E8FE0C3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24A68-4605-B004-94A7-AA4B12FE28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CD2423-A32E-031D-5C19-B2217043F0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746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E7AA726-4DDB-C8D0-C3F0-CA8C3862B48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192" b="97346" l="9987" r="89914">
                        <a14:foregroundMark x1="29733" y1="81219" x2="29703" y2="85689"/>
                        <a14:foregroundMark x1="40377" y1="17088" x2="55423" y2="18775"/>
                        <a14:foregroundMark x1="37963" y1="7763" x2="52811" y2="7242"/>
                        <a14:foregroundMark x1="52811" y1="7242" x2="56614" y2="7242"/>
                        <a14:foregroundMark x1="39881" y1="94370" x2="57209" y2="94469"/>
                        <a14:foregroundMark x1="57209" y1="94469" x2="58499" y2="93849"/>
                        <a14:foregroundMark x1="55060" y1="97098" x2="43684" y2="97346"/>
                        <a14:backgroundMark x1="29001" y1="43502" x2="26587" y2="82986"/>
                        <a14:backgroundMark x1="30556" y1="39087" x2="29696" y2="84921"/>
                        <a14:backgroundMark x1="30721" y1="37153" x2="30886" y2="40129"/>
                        <a14:backgroundMark x1="29332" y1="87500" x2="29530" y2="85317"/>
                        <a14:backgroundMark x1="29696" y1="38194" x2="29696" y2="35863"/>
                        <a14:backgroundMark x1="68022" y1="74182" x2="71230" y2="89013"/>
                        <a14:backgroundMark x1="71230" y1="89013" x2="71131" y2="88938"/>
                        <a14:backgroundMark x1="29530" y1="85689" x2="29530" y2="87649"/>
                        <a14:backgroundMark x1="29861" y1="86210" x2="29332" y2="84797"/>
                        <a14:backgroundMark x1="29001" y1="35466" x2="30225" y2="3623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41481" y="439786"/>
            <a:ext cx="4483820" cy="5978427"/>
          </a:xfrm>
          <a:prstGeom prst="rect">
            <a:avLst/>
          </a:prstGeom>
        </p:spPr>
      </p:pic>
      <p:pic>
        <p:nvPicPr>
          <p:cNvPr id="7" name="Picture 6" descr="A black and white image of letters&#10;&#10;Description automatically generated">
            <a:extLst>
              <a:ext uri="{FF2B5EF4-FFF2-40B4-BE49-F238E27FC236}">
                <a16:creationId xmlns:a16="http://schemas.microsoft.com/office/drawing/2014/main" id="{5A6AF704-34B6-679A-99D7-CC616DC3A13D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42608" y="242942"/>
            <a:ext cx="1728481" cy="442452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03DA434D-A8F4-CC3C-8D11-16E5C6814678}"/>
              </a:ext>
            </a:extLst>
          </p:cNvPr>
          <p:cNvSpPr txBox="1">
            <a:spLocks/>
          </p:cNvSpPr>
          <p:nvPr/>
        </p:nvSpPr>
        <p:spPr>
          <a:xfrm>
            <a:off x="578089" y="245463"/>
            <a:ext cx="9454719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607451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AE"/>
              </a:buClr>
              <a:buFont typeface="Arial"/>
              <a:buNone/>
              <a:defRPr sz="2000" b="0" i="0">
                <a:solidFill>
                  <a:schemeClr val="tx2"/>
                </a:solidFill>
                <a:latin typeface="+mn-lt"/>
                <a:ea typeface="Gill Sans MT" panose="020B0502020104020203" pitchFamily="34" charset="77"/>
              </a:defRPr>
            </a:lvl1pPr>
            <a:lvl2pPr marL="182880" indent="-182880" algn="l" defTabSz="607451" rtl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None/>
              <a:defRPr sz="1600" b="0" i="0">
                <a:solidFill>
                  <a:schemeClr val="tx2"/>
                </a:solidFill>
                <a:latin typeface="+mn-lt"/>
                <a:ea typeface="Gill Sans MT" panose="020B0502020104020203" pitchFamily="34" charset="77"/>
              </a:defRPr>
            </a:lvl2pPr>
            <a:lvl3pPr marL="365760" indent="-182880" algn="l" defTabSz="607451" rtl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sz="1600" b="0" i="0">
                <a:solidFill>
                  <a:schemeClr val="tx2"/>
                </a:solidFill>
                <a:latin typeface="+mn-lt"/>
                <a:ea typeface="Gill Sans MT" panose="020B0502020104020203" pitchFamily="34" charset="77"/>
              </a:defRPr>
            </a:lvl3pPr>
            <a:lvl4pPr marL="548640" indent="-182880" algn="l" defTabSz="607451" rtl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sz="1600" b="0" i="0">
                <a:solidFill>
                  <a:schemeClr val="tx2"/>
                </a:solidFill>
                <a:latin typeface="Gill Sans MT"/>
                <a:ea typeface="Gill Sans MT" panose="020B0502020104020203" pitchFamily="34" charset="77"/>
              </a:defRPr>
            </a:lvl4pPr>
            <a:lvl5pPr marL="731520" indent="-182880" algn="l" defTabSz="607451" rtl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Gill Sans MT" panose="020B0502020104020203" pitchFamily="34" charset="0"/>
              <a:buChar char="»"/>
              <a:defRPr sz="1600" b="0" i="0">
                <a:solidFill>
                  <a:schemeClr val="tx2"/>
                </a:solidFill>
                <a:latin typeface="Gill Sans MT"/>
                <a:ea typeface="Gill Sans MT" panose="020B0502020104020203" pitchFamily="34" charset="77"/>
              </a:defRPr>
            </a:lvl5pPr>
          </a:lstStyle>
          <a:p>
            <a:pPr marL="0" marR="0" lvl="0" indent="0" algn="l" defTabSz="6074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AE"/>
              </a:buClr>
              <a:buSzTx/>
              <a:buFont typeface="Arial"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Raleway" pitchFamily="2" charset="0"/>
                <a:cs typeface="Calibri Light" panose="020F0302020204030204" pitchFamily="34" charset="0"/>
              </a:rPr>
              <a:t>How to automatically switch to Bluetooth devices on the ARCAM RADIA amplifiers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000FBC0-331B-CBE9-9246-284B88463B99}"/>
              </a:ext>
            </a:extLst>
          </p:cNvPr>
          <p:cNvCxnSpPr>
            <a:cxnSpLocks/>
          </p:cNvCxnSpPr>
          <p:nvPr/>
        </p:nvCxnSpPr>
        <p:spPr>
          <a:xfrm>
            <a:off x="0" y="1241059"/>
            <a:ext cx="7286017" cy="0"/>
          </a:xfrm>
          <a:prstGeom prst="line">
            <a:avLst/>
          </a:prstGeom>
          <a:ln>
            <a:solidFill>
              <a:srgbClr val="FED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CDA3B28-E884-F8B4-7166-E5149F021D4B}"/>
              </a:ext>
            </a:extLst>
          </p:cNvPr>
          <p:cNvSpPr txBox="1"/>
          <p:nvPr/>
        </p:nvSpPr>
        <p:spPr>
          <a:xfrm>
            <a:off x="571177" y="1435383"/>
            <a:ext cx="8477276" cy="3926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Press the SETTINGS MENU button on the remote control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The display will show SYSTEM SETTINGS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Press the CURSOR button to scroll down to BT SETTINGS MENU.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Use the cursor button to scroll down to the BLUETOOTH INPUT AUTOSWITCH option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Press the SELECT button to confirm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Use the cursor to toggle between BT AUTOSWITCH ON / BT AUTOSWITCH OFF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If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Autoswitch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is set to on , the amplifier will automatically change input to BT when the connected Bluetooth device is played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marR="0" lvl="0" indent="-2286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1" name="Picture 10" descr="A black electronic device with blue text&#10;&#10;Description automatically generated">
            <a:extLst>
              <a:ext uri="{FF2B5EF4-FFF2-40B4-BE49-F238E27FC236}">
                <a16:creationId xmlns:a16="http://schemas.microsoft.com/office/drawing/2014/main" id="{8418D89F-EB57-7BF2-600C-B63F8D95863F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695" y="3176838"/>
            <a:ext cx="9454719" cy="4592488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8374C63-DF2D-FDBC-BF95-381C15D86C55}"/>
              </a:ext>
            </a:extLst>
          </p:cNvPr>
          <p:cNvSpPr/>
          <p:nvPr/>
        </p:nvSpPr>
        <p:spPr>
          <a:xfrm>
            <a:off x="3533486" y="5014176"/>
            <a:ext cx="1776761" cy="532661"/>
          </a:xfrm>
          <a:prstGeom prst="rect">
            <a:avLst/>
          </a:prstGeom>
          <a:solidFill>
            <a:srgbClr val="2A26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C6EC17F-EA71-E976-0AA2-9F0CA4A9D711}"/>
              </a:ext>
            </a:extLst>
          </p:cNvPr>
          <p:cNvSpPr/>
          <p:nvPr/>
        </p:nvSpPr>
        <p:spPr>
          <a:xfrm>
            <a:off x="9805720" y="2956682"/>
            <a:ext cx="563418" cy="532661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04481FE-8930-EA71-8F2E-9BE8AE30BECA}"/>
              </a:ext>
            </a:extLst>
          </p:cNvPr>
          <p:cNvSpPr/>
          <p:nvPr/>
        </p:nvSpPr>
        <p:spPr>
          <a:xfrm>
            <a:off x="3842117" y="5033960"/>
            <a:ext cx="2000463" cy="532661"/>
          </a:xfrm>
          <a:prstGeom prst="rect">
            <a:avLst/>
          </a:prstGeom>
          <a:solidFill>
            <a:srgbClr val="2A26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SYSTEM SETTINGS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0A611B8-64EF-72D1-F10E-880A09D41CDC}"/>
              </a:ext>
            </a:extLst>
          </p:cNvPr>
          <p:cNvSpPr/>
          <p:nvPr/>
        </p:nvSpPr>
        <p:spPr>
          <a:xfrm>
            <a:off x="3953968" y="5033960"/>
            <a:ext cx="1776761" cy="532661"/>
          </a:xfrm>
          <a:prstGeom prst="rect">
            <a:avLst/>
          </a:prstGeom>
          <a:solidFill>
            <a:srgbClr val="2A26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BT SETTINGS MENU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1F36E04-91F4-BDE4-88DE-6BC18C328807}"/>
              </a:ext>
            </a:extLst>
          </p:cNvPr>
          <p:cNvSpPr/>
          <p:nvPr/>
        </p:nvSpPr>
        <p:spPr>
          <a:xfrm>
            <a:off x="10209950" y="1954800"/>
            <a:ext cx="563418" cy="532661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C7CB00-A563-511F-2BB1-02DA4235EB46}"/>
              </a:ext>
            </a:extLst>
          </p:cNvPr>
          <p:cNvSpPr/>
          <p:nvPr/>
        </p:nvSpPr>
        <p:spPr>
          <a:xfrm>
            <a:off x="3953968" y="5033960"/>
            <a:ext cx="1776761" cy="532661"/>
          </a:xfrm>
          <a:prstGeom prst="rect">
            <a:avLst/>
          </a:prstGeom>
          <a:solidFill>
            <a:srgbClr val="2A26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BLUETOOTH AUTOSWITCH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62CE0C1-E2ED-D3F5-6787-89AD7DF5F1D1}"/>
              </a:ext>
            </a:extLst>
          </p:cNvPr>
          <p:cNvSpPr/>
          <p:nvPr/>
        </p:nvSpPr>
        <p:spPr>
          <a:xfrm>
            <a:off x="10220836" y="2313850"/>
            <a:ext cx="563418" cy="532661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EC0E43A-1E41-37E8-E707-95AB8D6173CD}"/>
              </a:ext>
            </a:extLst>
          </p:cNvPr>
          <p:cNvSpPr/>
          <p:nvPr/>
        </p:nvSpPr>
        <p:spPr>
          <a:xfrm>
            <a:off x="3953968" y="5033960"/>
            <a:ext cx="1776761" cy="532661"/>
          </a:xfrm>
          <a:prstGeom prst="rect">
            <a:avLst/>
          </a:prstGeom>
          <a:solidFill>
            <a:srgbClr val="2A26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BT AUTOSWITCH 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C10BD95-F3FA-B978-BCE6-A56659E9C3FA}"/>
              </a:ext>
            </a:extLst>
          </p:cNvPr>
          <p:cNvSpPr/>
          <p:nvPr/>
        </p:nvSpPr>
        <p:spPr>
          <a:xfrm>
            <a:off x="3953968" y="5033960"/>
            <a:ext cx="1776761" cy="532661"/>
          </a:xfrm>
          <a:prstGeom prst="rect">
            <a:avLst/>
          </a:prstGeom>
          <a:solidFill>
            <a:srgbClr val="2A26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BT AUTOSWITCH OFF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33D5D7A-2B1F-A51B-8683-E9D607687D9B}"/>
              </a:ext>
            </a:extLst>
          </p:cNvPr>
          <p:cNvSpPr/>
          <p:nvPr/>
        </p:nvSpPr>
        <p:spPr>
          <a:xfrm>
            <a:off x="1409382" y="4931946"/>
            <a:ext cx="897089" cy="844020"/>
          </a:xfrm>
          <a:prstGeom prst="ellipse">
            <a:avLst/>
          </a:prstGeom>
          <a:noFill/>
          <a:ln w="38100">
            <a:solidFill>
              <a:srgbClr val="AF790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0B115FC-68C5-E8EE-0992-616B2CAFED01}"/>
              </a:ext>
            </a:extLst>
          </p:cNvPr>
          <p:cNvSpPr/>
          <p:nvPr/>
        </p:nvSpPr>
        <p:spPr>
          <a:xfrm>
            <a:off x="7286017" y="4909718"/>
            <a:ext cx="897089" cy="844020"/>
          </a:xfrm>
          <a:prstGeom prst="ellipse">
            <a:avLst/>
          </a:prstGeom>
          <a:noFill/>
          <a:ln w="38100">
            <a:solidFill>
              <a:srgbClr val="AF790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C18D4C3-E7F1-1010-93B6-3C3463633AEC}"/>
              </a:ext>
            </a:extLst>
          </p:cNvPr>
          <p:cNvSpPr/>
          <p:nvPr/>
        </p:nvSpPr>
        <p:spPr>
          <a:xfrm>
            <a:off x="1397392" y="4934882"/>
            <a:ext cx="897089" cy="844020"/>
          </a:xfrm>
          <a:prstGeom prst="ellipse">
            <a:avLst/>
          </a:prstGeom>
          <a:noFill/>
          <a:ln w="38100">
            <a:solidFill>
              <a:srgbClr val="3B280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B9130EB-83F1-1B66-4047-89D0307FF436}"/>
              </a:ext>
            </a:extLst>
          </p:cNvPr>
          <p:cNvSpPr/>
          <p:nvPr/>
        </p:nvSpPr>
        <p:spPr>
          <a:xfrm>
            <a:off x="7301323" y="4909902"/>
            <a:ext cx="897089" cy="844020"/>
          </a:xfrm>
          <a:prstGeom prst="ellipse">
            <a:avLst/>
          </a:prstGeom>
          <a:noFill/>
          <a:ln w="38100">
            <a:solidFill>
              <a:srgbClr val="3B280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9D8EEB-1CFF-4BB6-1597-788A2A63B1E2}"/>
              </a:ext>
            </a:extLst>
          </p:cNvPr>
          <p:cNvSpPr/>
          <p:nvPr/>
        </p:nvSpPr>
        <p:spPr>
          <a:xfrm>
            <a:off x="3953968" y="5033960"/>
            <a:ext cx="1776761" cy="532661"/>
          </a:xfrm>
          <a:prstGeom prst="rect">
            <a:avLst/>
          </a:prstGeom>
          <a:solidFill>
            <a:srgbClr val="2A26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BLUETOOTH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APTX</a:t>
            </a:r>
          </a:p>
        </p:txBody>
      </p:sp>
      <p:pic>
        <p:nvPicPr>
          <p:cNvPr id="6146" name="Picture 2" descr="Plus | TIDAL">
            <a:extLst>
              <a:ext uri="{FF2B5EF4-FFF2-40B4-BE49-F238E27FC236}">
                <a16:creationId xmlns:a16="http://schemas.microsoft.com/office/drawing/2014/main" id="{622E488F-5735-D0C5-F3CB-D3C3DB8A74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49867" y="7064941"/>
            <a:ext cx="1352309" cy="257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BFC0BAF0-B753-80E6-EB1A-EA9439D93F3C}"/>
              </a:ext>
            </a:extLst>
          </p:cNvPr>
          <p:cNvSpPr/>
          <p:nvPr/>
        </p:nvSpPr>
        <p:spPr>
          <a:xfrm>
            <a:off x="5175114" y="5234433"/>
            <a:ext cx="529700" cy="395173"/>
          </a:xfrm>
          <a:prstGeom prst="rect">
            <a:avLst/>
          </a:prstGeom>
          <a:solidFill>
            <a:srgbClr val="2A26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356903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44444E-6 L -0.00704 -0.28218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2" y="-14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13" grpId="0" animBg="1"/>
      <p:bldP spid="13" grpId="1" animBg="1"/>
      <p:bldP spid="15" grpId="0" animBg="1"/>
      <p:bldP spid="2" grpId="0" animBg="1"/>
      <p:bldP spid="3" grpId="0" animBg="1"/>
      <p:bldP spid="3" grpId="1" animBg="1"/>
      <p:bldP spid="5" grpId="0" animBg="1"/>
      <p:bldP spid="14" grpId="0" animBg="1"/>
      <p:bldP spid="14" grpId="1" animBg="1"/>
      <p:bldP spid="14" grpId="2" animBg="1"/>
      <p:bldP spid="14" grpId="3" animBg="1"/>
      <p:bldP spid="16" grpId="0" animBg="1"/>
      <p:bldP spid="18" grpId="0" animBg="1"/>
      <p:bldP spid="4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110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Raleway</vt:lpstr>
      <vt:lpstr>Office Theme</vt:lpstr>
      <vt:lpstr>PowerPoint Presentation</vt:lpstr>
    </vt:vector>
  </TitlesOfParts>
  <Company>Harman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Little, Dean</dc:creator>
  <cp:lastModifiedBy>Little, Dean</cp:lastModifiedBy>
  <cp:revision>1</cp:revision>
  <dcterms:created xsi:type="dcterms:W3CDTF">2023-09-12T09:30:09Z</dcterms:created>
  <dcterms:modified xsi:type="dcterms:W3CDTF">2023-11-13T14:39:52Z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c215d82-5bf5-4d07-af41-65de05a9c87a_Enabled">
    <vt:lpwstr>true</vt:lpwstr>
  </property>
  <property fmtid="{D5CDD505-2E9C-101B-9397-08002B2CF9AE}" pid="3" name="MSIP_Label_9c215d82-5bf5-4d07-af41-65de05a9c87a_SetDate">
    <vt:lpwstr>2023-11-13T14:39:41Z</vt:lpwstr>
  </property>
  <property fmtid="{D5CDD505-2E9C-101B-9397-08002B2CF9AE}" pid="4" name="MSIP_Label_9c215d82-5bf5-4d07-af41-65de05a9c87a_Method">
    <vt:lpwstr>Standard</vt:lpwstr>
  </property>
  <property fmtid="{D5CDD505-2E9C-101B-9397-08002B2CF9AE}" pid="5" name="MSIP_Label_9c215d82-5bf5-4d07-af41-65de05a9c87a_Name">
    <vt:lpwstr>Amber</vt:lpwstr>
  </property>
  <property fmtid="{D5CDD505-2E9C-101B-9397-08002B2CF9AE}" pid="6" name="MSIP_Label_9c215d82-5bf5-4d07-af41-65de05a9c87a_SiteId">
    <vt:lpwstr>f66b6bd3-ebc2-4f54-8769-d22858de97c5</vt:lpwstr>
  </property>
  <property fmtid="{D5CDD505-2E9C-101B-9397-08002B2CF9AE}" pid="7" name="MSIP_Label_9c215d82-5bf5-4d07-af41-65de05a9c87a_ActionId">
    <vt:lpwstr>014a7b43-bc44-41e3-a97c-20de7d0f9436</vt:lpwstr>
  </property>
  <property fmtid="{D5CDD505-2E9C-101B-9397-08002B2CF9AE}" pid="8" name="MSIP_Label_9c215d82-5bf5-4d07-af41-65de05a9c87a_ContentBits">
    <vt:lpwstr>0</vt:lpwstr>
  </property>
</Properties>
</file>